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4" r:id="rId2"/>
    <p:sldId id="309" r:id="rId3"/>
    <p:sldId id="430" r:id="rId4"/>
    <p:sldId id="273" r:id="rId5"/>
    <p:sldId id="431" r:id="rId6"/>
    <p:sldId id="416" r:id="rId7"/>
    <p:sldId id="417" r:id="rId8"/>
    <p:sldId id="418" r:id="rId9"/>
    <p:sldId id="432" r:id="rId10"/>
    <p:sldId id="419" r:id="rId11"/>
    <p:sldId id="420" r:id="rId12"/>
    <p:sldId id="421" r:id="rId13"/>
    <p:sldId id="434" r:id="rId14"/>
    <p:sldId id="435" r:id="rId15"/>
    <p:sldId id="436" r:id="rId16"/>
    <p:sldId id="437" r:id="rId17"/>
    <p:sldId id="433" r:id="rId18"/>
    <p:sldId id="438" r:id="rId19"/>
    <p:sldId id="439" r:id="rId20"/>
    <p:sldId id="265" r:id="rId21"/>
    <p:sldId id="440" r:id="rId22"/>
    <p:sldId id="292" r:id="rId23"/>
    <p:sldId id="297" r:id="rId24"/>
    <p:sldId id="423" r:id="rId25"/>
    <p:sldId id="413" r:id="rId26"/>
    <p:sldId id="441" r:id="rId27"/>
    <p:sldId id="442" r:id="rId28"/>
    <p:sldId id="378" r:id="rId29"/>
    <p:sldId id="443" r:id="rId30"/>
    <p:sldId id="424" r:id="rId31"/>
    <p:sldId id="293" r:id="rId32"/>
    <p:sldId id="300" r:id="rId33"/>
    <p:sldId id="414" r:id="rId34"/>
    <p:sldId id="444" r:id="rId35"/>
    <p:sldId id="415" r:id="rId36"/>
    <p:sldId id="291" r:id="rId37"/>
    <p:sldId id="429" r:id="rId38"/>
    <p:sldId id="258" r:id="rId39"/>
    <p:sldId id="445" r:id="rId40"/>
    <p:sldId id="447" r:id="rId41"/>
    <p:sldId id="448" r:id="rId42"/>
    <p:sldId id="282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3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emf"/><Relationship Id="rId5" Type="http://schemas.openxmlformats.org/officeDocument/2006/relationships/slide" Target="slide31.xml"/><Relationship Id="rId4" Type="http://schemas.openxmlformats.org/officeDocument/2006/relationships/slide" Target="slide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8.xml"/><Relationship Id="rId5" Type="http://schemas.openxmlformats.org/officeDocument/2006/relationships/slide" Target="slide36.xml"/><Relationship Id="rId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正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比例和反比例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723901" y="3857628"/>
            <a:ext cx="3276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正比例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28596" y="928670"/>
            <a:ext cx="85867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怎样判断两种量是不是成正比例关系呢？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22288" y="2103438"/>
            <a:ext cx="6045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200"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1" lang="en-US" altLang="zh-CN" sz="3200"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3200">
                <a:latin typeface="华文楷体" pitchFamily="2" charset="-122"/>
                <a:ea typeface="华文楷体" pitchFamily="2" charset="-122"/>
              </a:rPr>
              <a:t>）两种相关联的量。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0034" y="3097219"/>
            <a:ext cx="85534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1"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）一种量扩大，另一种量也随着扩大，</a:t>
            </a:r>
          </a:p>
          <a:p>
            <a:pPr algn="l">
              <a:lnSpc>
                <a:spcPct val="120000"/>
              </a:lnSpc>
            </a:pPr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kumimoji="1" lang="zh-CN" altLang="en-US" sz="3200" dirty="0" smtClean="0">
                <a:latin typeface="华文楷体" pitchFamily="2" charset="-122"/>
                <a:ea typeface="华文楷体" pitchFamily="2" charset="-122"/>
              </a:rPr>
              <a:t>      一</a:t>
            </a:r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种量缩小，另一种量也随着缩小。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12763" y="4800600"/>
            <a:ext cx="8953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1" lang="en-US" altLang="zh-CN" sz="32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3200" dirty="0">
                <a:latin typeface="华文楷体" pitchFamily="2" charset="-122"/>
                <a:ea typeface="华文楷体" pitchFamily="2" charset="-122"/>
              </a:rPr>
              <a:t>）两种量中相对应的两个数的比值一定。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1406" y="993838"/>
            <a:ext cx="8929750" cy="1643074"/>
            <a:chOff x="71406" y="2000240"/>
            <a:chExt cx="8929750" cy="1643074"/>
          </a:xfrm>
        </p:grpSpPr>
        <p:sp>
          <p:nvSpPr>
            <p:cNvPr id="14" name="圆角矩形 13"/>
            <p:cNvSpPr/>
            <p:nvPr/>
          </p:nvSpPr>
          <p:spPr>
            <a:xfrm>
              <a:off x="71406" y="2000240"/>
              <a:ext cx="8858280" cy="164307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6" y="2000240"/>
              <a:ext cx="8858280" cy="1454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下面各题中的两种量成正比例吗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成正比例的打“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√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”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不成正比例的打“✕”。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0" y="2595676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每小时织布的米数一定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织布的总米数与时间。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人的身高与体重。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《小学生天地》的单价一定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订阅费用与数量。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8148" y="358140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58148" y="43672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58148" y="572454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332656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C000"/>
                </a:solidFill>
              </a:rPr>
              <a:t>巩固练习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85720" y="928670"/>
          <a:ext cx="8643967" cy="1438284"/>
        </p:xfrm>
        <a:graphic>
          <a:graphicData uri="http://schemas.openxmlformats.org/drawingml/2006/table">
            <a:tbl>
              <a:tblPr/>
              <a:tblGrid>
                <a:gridCol w="1407157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</a:tblGrid>
              <a:tr h="6524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17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4" name="Group 97"/>
          <p:cNvGrpSpPr>
            <a:grpSpLocks/>
          </p:cNvGrpSpPr>
          <p:nvPr/>
        </p:nvGrpSpPr>
        <p:grpSpPr bwMode="auto">
          <a:xfrm>
            <a:off x="1928794" y="3357564"/>
            <a:ext cx="3846522" cy="1423988"/>
            <a:chOff x="3234" y="2657"/>
            <a:chExt cx="1613" cy="897"/>
          </a:xfrm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3243" y="2657"/>
              <a:ext cx="1542" cy="897"/>
            </a:xfrm>
            <a:prstGeom prst="wedgeRoundRectCallout">
              <a:avLst>
                <a:gd name="adj1" fmla="val 60829"/>
                <a:gd name="adj2" fmla="val -540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+mj-ea"/>
                <a:ea typeface="+mj-ea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+mj-ea"/>
                <a:ea typeface="+mj-ea"/>
              </a:endParaRPr>
            </a:p>
          </p:txBody>
        </p:sp>
        <p:sp>
          <p:nvSpPr>
            <p:cNvPr id="16" name="Rectangle 99"/>
            <p:cNvSpPr>
              <a:spLocks noChangeArrowheads="1"/>
            </p:cNvSpPr>
            <p:nvPr/>
          </p:nvSpPr>
          <p:spPr bwMode="auto">
            <a:xfrm>
              <a:off x="3234" y="2702"/>
              <a:ext cx="1613" cy="7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上面表格中的数据还可以用图象表示。</a:t>
              </a:r>
            </a:p>
          </p:txBody>
        </p:sp>
      </p:grpSp>
      <p:pic>
        <p:nvPicPr>
          <p:cNvPr id="17" name="Picture 101" descr="92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071810"/>
            <a:ext cx="1428750" cy="22082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4714908" cy="345365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71472" y="4000504"/>
            <a:ext cx="44614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从图中你发现了什么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5852" y="4915927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这个图象是一条逐渐上升的直的线。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4714908" cy="345365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-32" y="3857628"/>
            <a:ext cx="9062096" cy="149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把数对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(10,35)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(12,42)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所在的点描出来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并和上面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的图象连起来并延长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你还能发现什么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7422" y="5572140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图象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又在上升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Oval 251"/>
          <p:cNvSpPr>
            <a:spLocks noChangeArrowheads="1"/>
          </p:cNvSpPr>
          <p:nvPr/>
        </p:nvSpPr>
        <p:spPr bwMode="auto">
          <a:xfrm flipV="1">
            <a:off x="4572000" y="1751001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Oval 251"/>
          <p:cNvSpPr>
            <a:spLocks noChangeArrowheads="1"/>
          </p:cNvSpPr>
          <p:nvPr/>
        </p:nvSpPr>
        <p:spPr bwMode="auto">
          <a:xfrm flipV="1">
            <a:off x="4954591" y="1357298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Line 257"/>
          <p:cNvSpPr>
            <a:spLocks noChangeShapeType="1"/>
          </p:cNvSpPr>
          <p:nvPr/>
        </p:nvSpPr>
        <p:spPr bwMode="auto">
          <a:xfrm flipV="1">
            <a:off x="4283968" y="1214422"/>
            <a:ext cx="930974" cy="918434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4714908" cy="345365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8018" y="3714752"/>
            <a:ext cx="8475397" cy="149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不计算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根据图象判断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 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彩带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?49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元能买多少米彩带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5415993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 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彩带的总价是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31.5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元能买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 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彩带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Line 257"/>
          <p:cNvSpPr>
            <a:spLocks noChangeShapeType="1"/>
          </p:cNvSpPr>
          <p:nvPr/>
        </p:nvSpPr>
        <p:spPr bwMode="auto">
          <a:xfrm flipV="1">
            <a:off x="4286248" y="1000108"/>
            <a:ext cx="1153724" cy="1143008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" name="Oval 251"/>
          <p:cNvSpPr>
            <a:spLocks noChangeArrowheads="1"/>
          </p:cNvSpPr>
          <p:nvPr/>
        </p:nvSpPr>
        <p:spPr bwMode="auto">
          <a:xfrm flipV="1">
            <a:off x="4383087" y="1893877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Oval 251"/>
          <p:cNvSpPr>
            <a:spLocks noChangeArrowheads="1"/>
          </p:cNvSpPr>
          <p:nvPr/>
        </p:nvSpPr>
        <p:spPr bwMode="auto">
          <a:xfrm flipV="1">
            <a:off x="5311781" y="1000108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10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4714908" cy="345365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8018" y="3714752"/>
            <a:ext cx="82862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小明买的彩带的米数是小丽的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他花的钱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是小丽的几倍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728" y="5415993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小明花的钱是小丽的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71438" y="1133460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下表反映的是一种钢管长度与质量的关系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把表中数据填完整。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68" name="表格 267"/>
          <p:cNvGraphicFramePr>
            <a:graphicFrameLocks noGrp="1"/>
          </p:cNvGraphicFramePr>
          <p:nvPr/>
        </p:nvGraphicFramePr>
        <p:xfrm>
          <a:off x="714348" y="2990848"/>
          <a:ext cx="7143797" cy="1366846"/>
        </p:xfrm>
        <a:graphic>
          <a:graphicData uri="http://schemas.openxmlformats.org/drawingml/2006/table">
            <a:tbl>
              <a:tblPr/>
              <a:tblGrid>
                <a:gridCol w="1503957"/>
                <a:gridCol w="1127968"/>
                <a:gridCol w="1127968"/>
                <a:gridCol w="1127968"/>
                <a:gridCol w="1127968"/>
                <a:gridCol w="1127968"/>
              </a:tblGrid>
              <a:tr h="6834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长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度</a:t>
                      </a:r>
                      <a:r>
                        <a:rPr lang="en-US" sz="32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4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质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32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kg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9" name="矩形 268"/>
          <p:cNvSpPr/>
          <p:nvPr/>
        </p:nvSpPr>
        <p:spPr>
          <a:xfrm>
            <a:off x="4714876" y="370522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0" name="矩形 269"/>
          <p:cNvSpPr/>
          <p:nvPr/>
        </p:nvSpPr>
        <p:spPr>
          <a:xfrm>
            <a:off x="5857884" y="370522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1" name="矩形 270"/>
          <p:cNvSpPr/>
          <p:nvPr/>
        </p:nvSpPr>
        <p:spPr>
          <a:xfrm>
            <a:off x="7003009" y="370522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/>
      <p:bldP spid="269" grpId="0"/>
      <p:bldP spid="270" grpId="0"/>
      <p:bldP spid="2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ine 257"/>
          <p:cNvSpPr>
            <a:spLocks noChangeShapeType="1"/>
          </p:cNvSpPr>
          <p:nvPr/>
        </p:nvSpPr>
        <p:spPr bwMode="auto">
          <a:xfrm flipV="1">
            <a:off x="2571736" y="4929198"/>
            <a:ext cx="2286016" cy="857256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28665" y="500042"/>
          <a:ext cx="7143797" cy="1366846"/>
        </p:xfrm>
        <a:graphic>
          <a:graphicData uri="http://schemas.openxmlformats.org/drawingml/2006/table">
            <a:tbl>
              <a:tblPr/>
              <a:tblGrid>
                <a:gridCol w="1503957"/>
                <a:gridCol w="1127968"/>
                <a:gridCol w="1127968"/>
                <a:gridCol w="1127968"/>
                <a:gridCol w="1127968"/>
                <a:gridCol w="1127968"/>
              </a:tblGrid>
              <a:tr h="6834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长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度</a:t>
                      </a:r>
                      <a:r>
                        <a:rPr lang="en-US" sz="32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4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质</a:t>
                      </a:r>
                      <a:r>
                        <a:rPr lang="zh-CN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32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kg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929193" y="121442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2201" y="121442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7326" y="121442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92880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根据表中数据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在下图中描出钢管长度和质量所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对应的点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按它们的顺序连结起来。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28794" y="2928934"/>
            <a:ext cx="5483138" cy="3569359"/>
            <a:chOff x="1928794" y="2928934"/>
            <a:chExt cx="5483138" cy="3569359"/>
          </a:xfrm>
        </p:grpSpPr>
        <p:pic>
          <p:nvPicPr>
            <p:cNvPr id="7" name="sy77.jpg" descr="id:2147503990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0232" y="2928934"/>
              <a:ext cx="5357850" cy="35693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348806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05996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71802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491814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49004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14810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4822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92012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7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49202" y="576330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43636" y="5786454"/>
              <a:ext cx="12682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长度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/m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28794" y="526323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28794" y="492919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28794" y="464344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28794" y="435769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28794" y="407194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50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28794" y="378619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28794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70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571736" y="2928934"/>
              <a:ext cx="14494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质量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/kg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Oval 251"/>
          <p:cNvSpPr>
            <a:spLocks noChangeArrowheads="1"/>
          </p:cNvSpPr>
          <p:nvPr/>
        </p:nvSpPr>
        <p:spPr bwMode="auto">
          <a:xfrm flipV="1">
            <a:off x="2857488" y="5608653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Oval 251"/>
          <p:cNvSpPr>
            <a:spLocks noChangeArrowheads="1"/>
          </p:cNvSpPr>
          <p:nvPr/>
        </p:nvSpPr>
        <p:spPr bwMode="auto">
          <a:xfrm flipV="1">
            <a:off x="3214678" y="5465777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9" name="Oval 251"/>
          <p:cNvSpPr>
            <a:spLocks noChangeArrowheads="1"/>
          </p:cNvSpPr>
          <p:nvPr/>
        </p:nvSpPr>
        <p:spPr bwMode="auto">
          <a:xfrm flipV="1">
            <a:off x="3597269" y="5322901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Oval 251"/>
          <p:cNvSpPr>
            <a:spLocks noChangeArrowheads="1"/>
          </p:cNvSpPr>
          <p:nvPr/>
        </p:nvSpPr>
        <p:spPr bwMode="auto">
          <a:xfrm flipV="1">
            <a:off x="4000496" y="5180025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Oval 251"/>
          <p:cNvSpPr>
            <a:spLocks noChangeArrowheads="1"/>
          </p:cNvSpPr>
          <p:nvPr/>
        </p:nvSpPr>
        <p:spPr bwMode="auto">
          <a:xfrm flipV="1">
            <a:off x="4357686" y="5037149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14356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这种钢管的质量与长度成正比例吗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643050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因为正比例的图象是一条直的线。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64318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根据图象判断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 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 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长的钢管重多少千克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71670" y="3643314"/>
            <a:ext cx="3286148" cy="1428760"/>
            <a:chOff x="2071670" y="3643314"/>
            <a:chExt cx="3286148" cy="1428760"/>
          </a:xfrm>
        </p:grpSpPr>
        <p:sp>
          <p:nvSpPr>
            <p:cNvPr id="5" name="云形标注 4"/>
            <p:cNvSpPr/>
            <p:nvPr/>
          </p:nvSpPr>
          <p:spPr>
            <a:xfrm>
              <a:off x="2071670" y="3643314"/>
              <a:ext cx="3286148" cy="1428760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143240" y="4000504"/>
              <a:ext cx="13308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27</a:t>
              </a:r>
              <a:r>
                <a:rPr lang="en-US" altLang="zh-CN" sz="3200" i="1" dirty="0" smtClean="0"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 kg</a:t>
              </a:r>
              <a:endParaRPr lang="zh-CN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642918"/>
            <a:ext cx="925445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一天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六年级同学去文具店买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元钱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一个的本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刘伟买了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个、张丽买了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个、董强买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王辉买了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他们各花了多少钱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用下表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来完成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571472" y="2928935"/>
          <a:ext cx="7858181" cy="2500329"/>
        </p:xfrm>
        <a:graphic>
          <a:graphicData uri="http://schemas.openxmlformats.org/drawingml/2006/table">
            <a:tbl>
              <a:tblPr/>
              <a:tblGrid>
                <a:gridCol w="2619393"/>
                <a:gridCol w="1309697"/>
                <a:gridCol w="1309697"/>
                <a:gridCol w="1309697"/>
                <a:gridCol w="1309697"/>
              </a:tblGrid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姓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刘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张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董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王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3643306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00628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43636" y="471488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00958" y="471488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一辆汽车行驶的时间和路程如下表。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14414" y="1857364"/>
          <a:ext cx="6231697" cy="1438284"/>
        </p:xfrm>
        <a:graphic>
          <a:graphicData uri="http://schemas.openxmlformats.org/drawingml/2006/table">
            <a:tbl>
              <a:tblPr/>
              <a:tblGrid>
                <a:gridCol w="1407157"/>
                <a:gridCol w="804090"/>
                <a:gridCol w="804090"/>
                <a:gridCol w="804090"/>
                <a:gridCol w="804090"/>
                <a:gridCol w="804090"/>
                <a:gridCol w="804090"/>
              </a:tblGrid>
              <a:tr h="6524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时间</a:t>
                      </a: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alt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时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路程</a:t>
                      </a: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km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160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320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400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480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142844" y="3500438"/>
            <a:ext cx="882485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写出几组路程与时间相对应的时间的比，并比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较比值的大小。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8662" y="5000636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80∶1=160∶2=240∶3=80,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比值都是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9512" y="3492297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说一说这个比值表示什么。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8662" y="492919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它表示汽车的速度。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8286" y="3501008"/>
            <a:ext cx="80041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汽车行驶的路程与时间成正比例关系吗？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2910" y="4572008"/>
            <a:ext cx="828677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因为速度一定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也就是路程和时间的比值一定。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257"/>
          <p:cNvSpPr>
            <a:spLocks noChangeShapeType="1"/>
          </p:cNvSpPr>
          <p:nvPr/>
        </p:nvSpPr>
        <p:spPr bwMode="auto">
          <a:xfrm flipV="1">
            <a:off x="1000099" y="3071810"/>
            <a:ext cx="2643207" cy="2643206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44894"/>
            <a:ext cx="88633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在图中描出表示路程和相对应时间的点，然后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把它们按顺序连起来。并估计一下行驶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 km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大约要用多少时间。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4625" name="Picture 1" descr="C:\Users\Administrator\AppData\Roaming\Tencent\Users\271766067\QQ\WinTemp\RichOle\}1@Z{R8X}CI8LZHK7KHEA@T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86007"/>
            <a:ext cx="4933950" cy="4029075"/>
          </a:xfrm>
          <a:prstGeom prst="rect">
            <a:avLst/>
          </a:prstGeom>
          <a:noFill/>
        </p:spPr>
      </p:pic>
      <p:sp>
        <p:nvSpPr>
          <p:cNvPr id="4" name="Oval 251"/>
          <p:cNvSpPr>
            <a:spLocks noChangeArrowheads="1"/>
          </p:cNvSpPr>
          <p:nvPr/>
        </p:nvSpPr>
        <p:spPr bwMode="auto">
          <a:xfrm flipV="1">
            <a:off x="1357290" y="5251463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Oval 251"/>
          <p:cNvSpPr>
            <a:spLocks noChangeArrowheads="1"/>
          </p:cNvSpPr>
          <p:nvPr/>
        </p:nvSpPr>
        <p:spPr bwMode="auto">
          <a:xfrm flipV="1">
            <a:off x="1739881" y="4857760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Oval 251"/>
          <p:cNvSpPr>
            <a:spLocks noChangeArrowheads="1"/>
          </p:cNvSpPr>
          <p:nvPr/>
        </p:nvSpPr>
        <p:spPr bwMode="auto">
          <a:xfrm flipV="1">
            <a:off x="2168509" y="4429132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Oval 251"/>
          <p:cNvSpPr>
            <a:spLocks noChangeArrowheads="1"/>
          </p:cNvSpPr>
          <p:nvPr/>
        </p:nvSpPr>
        <p:spPr bwMode="auto">
          <a:xfrm flipV="1">
            <a:off x="2571736" y="4037017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Oval 251"/>
          <p:cNvSpPr>
            <a:spLocks noChangeArrowheads="1"/>
          </p:cNvSpPr>
          <p:nvPr/>
        </p:nvSpPr>
        <p:spPr bwMode="auto">
          <a:xfrm flipV="1">
            <a:off x="3000364" y="3643314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Oval 251"/>
          <p:cNvSpPr>
            <a:spLocks noChangeArrowheads="1"/>
          </p:cNvSpPr>
          <p:nvPr/>
        </p:nvSpPr>
        <p:spPr bwMode="auto">
          <a:xfrm flipV="1">
            <a:off x="3382955" y="3214686"/>
            <a:ext cx="117475" cy="1063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1758" y="3143248"/>
            <a:ext cx="383630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行驶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 km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大约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需要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4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下面是小林家去年上半年每月用电量情况。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68615" name="Picture 7" descr="C:\Users\Administrator\AppData\Roaming\Tencent\Users\271766067\QQ\WinTemp\RichOle\T0D0ZHY[IS67X~WJA{])F`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00240"/>
            <a:ext cx="8161751" cy="1519239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231082" y="3571876"/>
            <a:ext cx="84144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分别写出各月电费与用电量的比，比较比值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的大小。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8616" name="Object 8"/>
          <p:cNvGraphicFramePr>
            <a:graphicFrameLocks noChangeAspect="1"/>
          </p:cNvGraphicFramePr>
          <p:nvPr/>
        </p:nvGraphicFramePr>
        <p:xfrm>
          <a:off x="1428729" y="4572009"/>
          <a:ext cx="6143668" cy="857256"/>
        </p:xfrm>
        <a:graphic>
          <a:graphicData uri="http://schemas.openxmlformats.org/presentationml/2006/ole">
            <p:oleObj spid="_x0000_s68616" name="Equation" r:id="rId4" imgW="2222280" imgH="39348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2500298" y="564357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它们的比值相等。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71435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说明这个比值所表示的意义。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1736" y="15716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表示电的单价。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2415597"/>
            <a:ext cx="9235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电费与相应的用电量成正比例关系吗？为什么？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76" y="3288100"/>
            <a:ext cx="6215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因为各月电费与用电量的比值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也就是电的单价一定。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判断下面每题中的两种量是否成正比例关系，并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说明理由。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2000240"/>
            <a:ext cx="84144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(1)《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小学生作文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的单价一定，订阅的费用与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订阅的数量。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3214686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理由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因为单价一定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也就是订阅的费用与订阅的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数量的比值一定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所以订阅的费用和订阅的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31579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正方体的表面积与它的棱长。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70884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不成正比例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理由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正方体的表面积与它的棱长的比值不一定。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3160471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一个人的身高与他的年龄。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280608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不成正比例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理由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因为二者的比值不一定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所以不成正比例。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701085"/>
            <a:ext cx="9235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小麦每公顷产量一定，小麦的总产量与公顷数。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438335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理由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因为小麦每公顷产量一定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也就是总产量和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公顷数的比值一定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所以小麦的总产量和公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顷数成正比例。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06" y="3415729"/>
            <a:ext cx="8824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书的总页数一定，未读的页数与已读的页数。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152979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不成正比例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理由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虽然已读的页数和未读的页数是两种相关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联的量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但总页数一定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是它们的和一定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以不成正比例。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110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下面是某种汽车所行驶路程和耗油量的对应数值表。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136193" name="Picture 1" descr="C:\Users\Administrator\AppData\Roaming\Tencent\Users\271766067\QQ\WinTemp\RichOle\~E]G}@MZRC8%}E_ZR)7T{$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154159" cy="1047751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85720" y="2708972"/>
            <a:ext cx="84144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汽车的耗油量与所行路程成正比例关系吗？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4000504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因为汽车每千米的耗油量一定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也就是耗油量与所行千米数的比值一定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31579"/>
            <a:ext cx="882485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右图是表示汽车所行驶路程与相应耗油量关系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的图像，说一说它有什么特点。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9745" name="Picture 1" descr="C:\Users\Administrator\AppData\Roaming\Tencent\Users\271766067\QQ\WinTemp\RichOle\XFIAZED5ZK[_[EEYC8RU]8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20398"/>
            <a:ext cx="4786313" cy="332314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714876" y="2111802"/>
            <a:ext cx="4357686" cy="374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汽车耗油量随着所行路程的变化而变化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所行路程增加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耗油量也随着增加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所行路程减小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耗油量也随着减小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所描各点都在同一条直线上。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571480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提问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1285860"/>
            <a:ext cx="40511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上表中有哪几种量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860" y="192880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66" y="2571744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说一说这两种量的数值分别是怎样变化的。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3143248"/>
            <a:ext cx="585791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购买数量增加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总价也随着增加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购买数量减少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总价也随着减少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2844" y="4637798"/>
            <a:ext cx="8858312" cy="1148656"/>
            <a:chOff x="285720" y="4786322"/>
            <a:chExt cx="8858312" cy="1148656"/>
          </a:xfrm>
        </p:grpSpPr>
        <p:sp>
          <p:nvSpPr>
            <p:cNvPr id="11" name="圆角矩形 10"/>
            <p:cNvSpPr/>
            <p:nvPr/>
          </p:nvSpPr>
          <p:spPr>
            <a:xfrm>
              <a:off x="285720" y="4786322"/>
              <a:ext cx="8858280" cy="11430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57190" y="4857760"/>
              <a:ext cx="878684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像这样一种量变化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另一种量也随着变化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我们就把这两种量叫做相关联的量。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714356"/>
            <a:ext cx="859081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利用图像估计一下，汽车行驶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55 km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的耗油量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是多少？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Picture 1" descr="C:\Users\Administrator\AppData\Roaming\Tencent\Users\271766067\QQ\WinTemp\RichOle\XFIAZED5ZK[_[EEYC8RU]8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488"/>
            <a:ext cx="5514975" cy="3829050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5072066" y="2714620"/>
            <a:ext cx="3286148" cy="1428760"/>
            <a:chOff x="2071670" y="3643314"/>
            <a:chExt cx="3286148" cy="1428760"/>
          </a:xfrm>
        </p:grpSpPr>
        <p:sp>
          <p:nvSpPr>
            <p:cNvPr id="9" name="云形标注 8"/>
            <p:cNvSpPr/>
            <p:nvPr/>
          </p:nvSpPr>
          <p:spPr>
            <a:xfrm>
              <a:off x="2071670" y="3643314"/>
              <a:ext cx="3286148" cy="1428760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143240" y="4000504"/>
              <a:ext cx="99738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7.5 L</a:t>
              </a:r>
              <a:endParaRPr lang="zh-CN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857086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8756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一种量变化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另一种量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如果这两种量中相对应的两个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这两种量就叫做成正比例的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它们的关系叫做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三角形的高一定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它的面积和底成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71604" y="178860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相关联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0100" y="250298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也随着变化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09209" y="32306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比值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50068" y="394501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正比例关系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86578" y="472953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4" grpId="0"/>
      <p:bldP spid="15" grpId="0"/>
      <p:bldP spid="16" grpId="0"/>
      <p:bldP spid="18" grpId="0"/>
      <p:bldP spid="19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395536" y="755993"/>
            <a:ext cx="47099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看表填空。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71604" y="1483240"/>
          <a:ext cx="5286411" cy="1009656"/>
        </p:xfrm>
        <a:graphic>
          <a:graphicData uri="http://schemas.openxmlformats.org/drawingml/2006/table">
            <a:tbl>
              <a:tblPr/>
              <a:tblGrid>
                <a:gridCol w="1174758"/>
                <a:gridCol w="587379"/>
                <a:gridCol w="587379"/>
                <a:gridCol w="587379"/>
                <a:gridCol w="587379"/>
                <a:gridCol w="587379"/>
                <a:gridCol w="587379"/>
                <a:gridCol w="587379"/>
              </a:tblGrid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份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4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142844" y="2571744"/>
            <a:ext cx="8786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是相关联量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增加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也相应增加。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与总价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元相对应的份数是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对应的总价是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71538" y="27860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2283" y="27860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总价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58082" y="27860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43108" y="35004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总价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80924" y="42148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8992" y="4929198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5.6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1" grpId="0"/>
      <p:bldP spid="22" grpId="0"/>
      <p:bldP spid="25" grpId="0"/>
      <p:bldP spid="26" grpId="0"/>
      <p:bldP spid="27" grpId="0"/>
      <p:bldP spid="28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51520" y="755993"/>
            <a:ext cx="47099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看表填空。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71604" y="1483240"/>
          <a:ext cx="5286411" cy="1009656"/>
        </p:xfrm>
        <a:graphic>
          <a:graphicData uri="http://schemas.openxmlformats.org/drawingml/2006/table">
            <a:tbl>
              <a:tblPr/>
              <a:tblGrid>
                <a:gridCol w="1174758"/>
                <a:gridCol w="587379"/>
                <a:gridCol w="587379"/>
                <a:gridCol w="587379"/>
                <a:gridCol w="587379"/>
                <a:gridCol w="587379"/>
                <a:gridCol w="587379"/>
                <a:gridCol w="587379"/>
              </a:tblGrid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份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4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142844" y="2571744"/>
            <a:ext cx="8786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总价与份数这两种量相对应的两个数的比值都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这个比值实质上是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因为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所以表中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成正比例关系。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69639" y="3487167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00760" y="35004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8794" y="421481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3636" y="421481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总价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0100" y="492919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14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844" y="928670"/>
            <a:ext cx="90011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圆的面积和圆的直径成正比例。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圆的面积和圆的半径的平方成正比例。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正方形的面积和边长成正比例。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圆的面积和圆的周长的平方成正比例。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和商成正比例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无余数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(6)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加数和另一个加数成正比例。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8148" y="11429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8148" y="184409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29586" y="257174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58148" y="32861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86710" y="47148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86710" y="55007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2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3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90872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那么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成正比例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?(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x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均不为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57422" y="2792328"/>
            <a:ext cx="3286148" cy="1428760"/>
            <a:chOff x="2071670" y="3643314"/>
            <a:chExt cx="3286148" cy="1428760"/>
          </a:xfrm>
        </p:grpSpPr>
        <p:sp>
          <p:nvSpPr>
            <p:cNvPr id="14" name="云形标注 13"/>
            <p:cNvSpPr/>
            <p:nvPr/>
          </p:nvSpPr>
          <p:spPr>
            <a:xfrm>
              <a:off x="2071670" y="3643314"/>
              <a:ext cx="3286148" cy="1428760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714612" y="400050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成正比例</a:t>
              </a:r>
              <a:endParaRPr lang="zh-CN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4540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2643182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57148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判断下列各题中的两种量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</a:rPr>
              <a:t>是否成正比例。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258781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苹果的单价一定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购买苹果的总价和质量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轮船行驶的速度一定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行驶的路程和时间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已行路程和剩下路程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正方体的表面积和棱长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(5)15∶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=3∶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1802" y="214311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00364" y="305853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71802" y="405867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4942" y="457200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57620" y="55007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500042"/>
            <a:ext cx="92868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（竞赛题）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按要求完成各题。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472" y="1129713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下图反映的是李刚和王红的睡眠情况。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285852" y="2000240"/>
            <a:ext cx="6335305" cy="3809368"/>
            <a:chOff x="1285852" y="2000240"/>
            <a:chExt cx="6335305" cy="3809368"/>
          </a:xfrm>
        </p:grpSpPr>
        <p:pic>
          <p:nvPicPr>
            <p:cNvPr id="18" name="rrt25.jpg" descr="id:2147504033;FounderCES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2000240"/>
              <a:ext cx="6010264" cy="3772732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928794" y="5072074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57488" y="478632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77434" y="521495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00430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8992" y="5214950"/>
              <a:ext cx="36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96493" y="414338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071934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86314" y="378619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14876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715140" y="528638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天数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480" y="321468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39039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00166" y="2786058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39039" y="407194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39039" y="364331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86314" y="2285992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李刚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285984" y="2000240"/>
              <a:ext cx="18085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时间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小时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239501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82443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286512" y="226283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王红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29256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00298" y="428625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143240" y="392906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4744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57686" y="314324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7752" y="2714620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08529" y="285728"/>
            <a:ext cx="6335305" cy="3809368"/>
            <a:chOff x="1285852" y="2000240"/>
            <a:chExt cx="6335305" cy="3809368"/>
          </a:xfrm>
        </p:grpSpPr>
        <p:pic>
          <p:nvPicPr>
            <p:cNvPr id="51" name="rrt25.jpg" descr="id:2147504033;FounderCES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2000240"/>
              <a:ext cx="6010264" cy="3772732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1928794" y="5072074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857488" y="478632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77434" y="521495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00430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28992" y="5214950"/>
              <a:ext cx="36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096493" y="414338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71934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86314" y="378619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714876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715140" y="528638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天数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714480" y="321468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739039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500166" y="2786058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39039" y="407194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739039" y="364331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86314" y="2285992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李刚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85984" y="2000240"/>
              <a:ext cx="18085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时间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小时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239501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882443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286512" y="226283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王红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429256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00298" y="428625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143240" y="392906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14744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357686" y="314324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857752" y="2714620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142844" y="4143380"/>
            <a:ext cx="87868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根据图象判断李刚和王红的睡眠时间和天数是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否成正比例。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786050" y="542926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357290" y="1144083"/>
          <a:ext cx="5214976" cy="1009656"/>
        </p:xfrm>
        <a:graphic>
          <a:graphicData uri="http://schemas.openxmlformats.org/drawingml/2006/table">
            <a:tbl>
              <a:tblPr/>
              <a:tblGrid>
                <a:gridCol w="1533816"/>
                <a:gridCol w="920290"/>
                <a:gridCol w="920290"/>
                <a:gridCol w="920290"/>
                <a:gridCol w="920290"/>
              </a:tblGrid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285720" y="234525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它们相关联吗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412" y="2906626"/>
            <a:ext cx="80724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表中有数量和总价这两种量。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它们是相关联的两种量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因为总价是随着数量的变化而变化的。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3" name="组合 37"/>
          <p:cNvGrpSpPr/>
          <p:nvPr/>
        </p:nvGrpSpPr>
        <p:grpSpPr>
          <a:xfrm>
            <a:off x="1308529" y="285728"/>
            <a:ext cx="6335305" cy="3809368"/>
            <a:chOff x="1285852" y="2000240"/>
            <a:chExt cx="6335305" cy="3809368"/>
          </a:xfrm>
        </p:grpSpPr>
        <p:pic>
          <p:nvPicPr>
            <p:cNvPr id="51" name="rrt25.jpg" descr="id:2147504033;FounderCES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2000240"/>
              <a:ext cx="6010264" cy="3772732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1928794" y="5072074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857488" y="478632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77434" y="521495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00430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28992" y="5214950"/>
              <a:ext cx="36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096493" y="414338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71934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86314" y="378619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714876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715140" y="528638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天数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714480" y="321468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739039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500166" y="2786058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39039" y="407194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739039" y="364331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86314" y="2285992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李刚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85984" y="2000240"/>
              <a:ext cx="18085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时间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小时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239501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882443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286512" y="226283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王红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429256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00298" y="428625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143240" y="392906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14744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357686" y="314324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857752" y="2714620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142844" y="4143380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估计一下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李刚和王红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天各能睡多少小时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214546" y="5214950"/>
            <a:ext cx="4506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李刚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:90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王红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:72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3" name="组合 37"/>
          <p:cNvGrpSpPr/>
          <p:nvPr/>
        </p:nvGrpSpPr>
        <p:grpSpPr>
          <a:xfrm>
            <a:off x="1308529" y="285728"/>
            <a:ext cx="6335305" cy="3809368"/>
            <a:chOff x="1285852" y="2000240"/>
            <a:chExt cx="6335305" cy="3809368"/>
          </a:xfrm>
        </p:grpSpPr>
        <p:pic>
          <p:nvPicPr>
            <p:cNvPr id="51" name="rrt25.jpg" descr="id:2147504033;FounderCES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2000240"/>
              <a:ext cx="6010264" cy="3772732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1928794" y="5072074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857488" y="478632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77434" y="5214950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00430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28992" y="5214950"/>
              <a:ext cx="36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096493" y="414338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71934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86314" y="378619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64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714876" y="5191796"/>
              <a:ext cx="365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715140" y="528638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天数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714480" y="321468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739039" y="450057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500166" y="2786058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39039" y="4071942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739039" y="3643314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86314" y="2285992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李刚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85984" y="2000240"/>
              <a:ext cx="18085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时间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/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小时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239501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882443" y="5214950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12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286512" y="2262838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王红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429256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00298" y="428625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143240" y="392906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14744" y="350043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357686" y="3143248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857752" y="2714620"/>
              <a:ext cx="7280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142844" y="4143380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谁每天的睡眠时间长些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785918" y="500063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李刚每天睡眠的时间长些。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5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6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7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357290" y="571480"/>
          <a:ext cx="5214976" cy="1009656"/>
        </p:xfrm>
        <a:graphic>
          <a:graphicData uri="http://schemas.openxmlformats.org/drawingml/2006/table">
            <a:tbl>
              <a:tblPr/>
              <a:tblGrid>
                <a:gridCol w="1533816"/>
                <a:gridCol w="920290"/>
                <a:gridCol w="920290"/>
                <a:gridCol w="920290"/>
                <a:gridCol w="920290"/>
              </a:tblGrid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8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428596" y="2071678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你注意到哪些量在变化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与什么有关系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0100" y="2788010"/>
            <a:ext cx="6929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数量是从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变到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是逐渐增加的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随着数量的增加总价也发生了变化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总价的变化与数量的变化有关系。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1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28604"/>
            <a:ext cx="4608512" cy="3246438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85752" y="3714752"/>
            <a:ext cx="8643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文具店有一种彩带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销售的数量与总价的关系如下表。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14282" y="4562484"/>
          <a:ext cx="8643967" cy="1438284"/>
        </p:xfrm>
        <a:graphic>
          <a:graphicData uri="http://schemas.openxmlformats.org/drawingml/2006/table">
            <a:tbl>
              <a:tblPr/>
              <a:tblGrid>
                <a:gridCol w="1407157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</a:tblGrid>
              <a:tr h="6524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17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57189" y="776270"/>
          <a:ext cx="8643967" cy="1438284"/>
        </p:xfrm>
        <a:graphic>
          <a:graphicData uri="http://schemas.openxmlformats.org/drawingml/2006/table">
            <a:tbl>
              <a:tblPr/>
              <a:tblGrid>
                <a:gridCol w="1407157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  <a:gridCol w="804090"/>
              </a:tblGrid>
              <a:tr h="6524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17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0" y="2382591"/>
            <a:ext cx="914400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观察上表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回答下面的问题。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7422" y="4357694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有数量和总价两种量。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71604" y="4357694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总价是随数量的增加而增加的。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84" y="3286124"/>
            <a:ext cx="914400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19" name="矩形 18"/>
          <p:cNvSpPr/>
          <p:nvPr/>
        </p:nvSpPr>
        <p:spPr>
          <a:xfrm>
            <a:off x="285720" y="3500438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总价是怎样随着数量的变化而变化的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3500438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相应的总价与数量的比分别是多少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917560" y="4143390"/>
          <a:ext cx="1428760" cy="966357"/>
        </p:xfrm>
        <a:graphic>
          <a:graphicData uri="http://schemas.openxmlformats.org/presentationml/2006/ole">
            <p:oleObj spid="_x0000_s131073" name="Equation" r:id="rId3" imgW="583920" imgH="393480" progId="">
              <p:embed/>
            </p:oleObj>
          </a:graphicData>
        </a:graphic>
      </p:graphicFrame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3057536" y="4143380"/>
          <a:ext cx="1181100" cy="966787"/>
        </p:xfrm>
        <a:graphic>
          <a:graphicData uri="http://schemas.openxmlformats.org/presentationml/2006/ole">
            <p:oleObj spid="_x0000_s131074" name="Equation" r:id="rId4" imgW="482400" imgH="393480" progId="">
              <p:embed/>
            </p:oleObj>
          </a:graphicData>
        </a:graphic>
      </p:graphicFrame>
      <p:graphicFrame>
        <p:nvGraphicFramePr>
          <p:cNvPr id="131075" name="Object 3"/>
          <p:cNvGraphicFramePr>
            <a:graphicFrameLocks noChangeAspect="1"/>
          </p:cNvGraphicFramePr>
          <p:nvPr/>
        </p:nvGraphicFramePr>
        <p:xfrm>
          <a:off x="5013361" y="4143380"/>
          <a:ext cx="1616075" cy="966787"/>
        </p:xfrm>
        <a:graphic>
          <a:graphicData uri="http://schemas.openxmlformats.org/presentationml/2006/ole">
            <p:oleObj spid="_x0000_s131075" name="Equation" r:id="rId5" imgW="660240" imgH="393480" progId="">
              <p:embed/>
            </p:oleObj>
          </a:graphicData>
        </a:graphic>
      </p:graphicFrame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7415254" y="4143380"/>
          <a:ext cx="1336675" cy="966787"/>
        </p:xfrm>
        <a:graphic>
          <a:graphicData uri="http://schemas.openxmlformats.org/presentationml/2006/ole">
            <p:oleObj spid="_x0000_s131076" name="Equation" r:id="rId6" imgW="545760" imgH="393480" progId="">
              <p:embed/>
            </p:oleObj>
          </a:graphicData>
        </a:graphic>
      </p:graphicFrame>
      <p:graphicFrame>
        <p:nvGraphicFramePr>
          <p:cNvPr id="131077" name="Object 5"/>
          <p:cNvGraphicFramePr>
            <a:graphicFrameLocks noChangeAspect="1"/>
          </p:cNvGraphicFramePr>
          <p:nvPr/>
        </p:nvGraphicFramePr>
        <p:xfrm>
          <a:off x="774715" y="5105405"/>
          <a:ext cx="1616075" cy="966787"/>
        </p:xfrm>
        <a:graphic>
          <a:graphicData uri="http://schemas.openxmlformats.org/presentationml/2006/ole">
            <p:oleObj spid="_x0000_s131077" name="Equation" r:id="rId7" imgW="660240" imgH="393480" progId="">
              <p:embed/>
            </p:oleObj>
          </a:graphicData>
        </a:graphic>
      </p:graphicFrame>
      <p:graphicFrame>
        <p:nvGraphicFramePr>
          <p:cNvPr id="131078" name="Object 6"/>
          <p:cNvGraphicFramePr>
            <a:graphicFrameLocks noChangeAspect="1"/>
          </p:cNvGraphicFramePr>
          <p:nvPr/>
        </p:nvGraphicFramePr>
        <p:xfrm>
          <a:off x="2914660" y="5143522"/>
          <a:ext cx="1336675" cy="966787"/>
        </p:xfrm>
        <a:graphic>
          <a:graphicData uri="http://schemas.openxmlformats.org/presentationml/2006/ole">
            <p:oleObj spid="_x0000_s131078" name="Equation" r:id="rId8" imgW="545760" imgH="393480" progId="">
              <p:embed/>
            </p:oleObj>
          </a:graphicData>
        </a:graphic>
      </p:graphicFrame>
      <p:graphicFrame>
        <p:nvGraphicFramePr>
          <p:cNvPr id="131079" name="Object 7"/>
          <p:cNvGraphicFramePr>
            <a:graphicFrameLocks noChangeAspect="1"/>
          </p:cNvGraphicFramePr>
          <p:nvPr/>
        </p:nvGraphicFramePr>
        <p:xfrm>
          <a:off x="5137187" y="5143505"/>
          <a:ext cx="1647825" cy="966787"/>
        </p:xfrm>
        <a:graphic>
          <a:graphicData uri="http://schemas.openxmlformats.org/presentationml/2006/ole">
            <p:oleObj spid="_x0000_s131079" name="Equation" r:id="rId9" imgW="672840" imgH="393480" progId="">
              <p:embed/>
            </p:oleObj>
          </a:graphicData>
        </a:graphic>
      </p:graphicFrame>
      <p:graphicFrame>
        <p:nvGraphicFramePr>
          <p:cNvPr id="131080" name="Object 8"/>
          <p:cNvGraphicFramePr>
            <a:graphicFrameLocks noChangeAspect="1"/>
          </p:cNvGraphicFramePr>
          <p:nvPr/>
        </p:nvGraphicFramePr>
        <p:xfrm>
          <a:off x="7418417" y="5143505"/>
          <a:ext cx="1368425" cy="966787"/>
        </p:xfrm>
        <a:graphic>
          <a:graphicData uri="http://schemas.openxmlformats.org/presentationml/2006/ole">
            <p:oleObj spid="_x0000_s131080" name="Equation" r:id="rId10" imgW="55872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5" grpId="0"/>
      <p:bldP spid="15" grpId="1"/>
      <p:bldP spid="16" grpId="0"/>
      <p:bldP spid="16" grpId="1"/>
      <p:bldP spid="19" grpId="0"/>
      <p:bldP spid="19" grpId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3214678" y="428604"/>
          <a:ext cx="2244725" cy="1219200"/>
        </p:xfrm>
        <a:graphic>
          <a:graphicData uri="http://schemas.openxmlformats.org/presentationml/2006/ole">
            <p:oleObj spid="_x0000_s128002" name="Equation" r:id="rId3" imgW="774360" imgH="419040" progId="">
              <p:embed/>
            </p:oleObj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0" y="2000240"/>
            <a:ext cx="9144000" cy="3143272"/>
            <a:chOff x="0" y="2000240"/>
            <a:chExt cx="9144000" cy="3143272"/>
          </a:xfrm>
        </p:grpSpPr>
        <p:sp>
          <p:nvSpPr>
            <p:cNvPr id="9" name="圆角矩形 8"/>
            <p:cNvSpPr/>
            <p:nvPr/>
          </p:nvSpPr>
          <p:spPr>
            <a:xfrm>
              <a:off x="0" y="2000240"/>
              <a:ext cx="914400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2876" y="2000240"/>
              <a:ext cx="8858280" cy="2976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像这样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两种相关联的量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一种量变化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另一种量也随着变化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如果这两种量中相对应的两个数的比值一定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这两种量就叫做成正比例的量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它们的关系叫正比例关系。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428596" y="928670"/>
            <a:ext cx="8501122" cy="250033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71670" y="3857628"/>
            <a:ext cx="4751387" cy="1233488"/>
            <a:chOff x="0" y="0"/>
            <a:chExt cx="2993" cy="777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0" y="90"/>
              <a:ext cx="2993" cy="6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482" y="0"/>
              <a:ext cx="25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y</a:t>
              </a: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432" y="330"/>
              <a:ext cx="276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x</a:t>
              </a: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407" y="438"/>
              <a:ext cx="409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898" y="254"/>
              <a:ext cx="61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>
                  <a:solidFill>
                    <a:srgbClr val="FFFF00"/>
                  </a:solidFill>
                  <a:ea typeface="华文新魏" pitchFamily="2" charset="-122"/>
                </a:rPr>
                <a:t>＝</a:t>
              </a:r>
              <a:r>
                <a:rPr lang="en-US" altLang="zh-CN" sz="4000" i="1" dirty="0">
                  <a:solidFill>
                    <a:srgbClr val="FF33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k</a:t>
              </a: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1531" y="238"/>
              <a:ext cx="13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>
                  <a:solidFill>
                    <a:srgbClr val="FFFF00"/>
                  </a:solidFill>
                  <a:ea typeface="华文新魏" pitchFamily="2" charset="-122"/>
                </a:rPr>
                <a:t>（一定）</a:t>
              </a:r>
            </a:p>
          </p:txBody>
        </p:sp>
      </p:grp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30250" y="1004899"/>
            <a:ext cx="7993063" cy="231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如</a:t>
            </a:r>
            <a:r>
              <a:rPr lang="zh-CN" altLang="en-US" sz="32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果用字母</a:t>
            </a:r>
            <a:r>
              <a:rPr lang="en-US" altLang="zh-CN" sz="3200" i="1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zh-CN" altLang="en-US" sz="32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表示两种相关联的量，用</a:t>
            </a:r>
            <a:r>
              <a:rPr lang="en-US" altLang="zh-CN" sz="3200" i="1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表示它们的比值（一定），正比例关系可以用下面的式子表示</a:t>
            </a:r>
            <a:r>
              <a:rPr lang="zh-CN" altLang="en-US" sz="3200" b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5725</TotalTime>
  <Words>2212</Words>
  <Application>Microsoft Office PowerPoint</Application>
  <PresentationFormat>全屏显示(4:3)</PresentationFormat>
  <Paragraphs>706</Paragraphs>
  <Slides>42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人教版数学六年级下册第4单元</dc:title>
  <dc:creator>吉林梓翰教育图书有限公司</dc:creator>
  <cp:lastModifiedBy>lenovop</cp:lastModifiedBy>
  <cp:revision>1045</cp:revision>
  <dcterms:created xsi:type="dcterms:W3CDTF">2015-11-21T07:20:00Z</dcterms:created>
  <dcterms:modified xsi:type="dcterms:W3CDTF">2021-11-01T03:17:51Z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